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94" r:id="rId3"/>
    <p:sldId id="293" r:id="rId4"/>
    <p:sldId id="328" r:id="rId5"/>
    <p:sldId id="263" r:id="rId6"/>
    <p:sldId id="300" r:id="rId7"/>
    <p:sldId id="302" r:id="rId8"/>
    <p:sldId id="296" r:id="rId9"/>
    <p:sldId id="298" r:id="rId10"/>
    <p:sldId id="304" r:id="rId11"/>
    <p:sldId id="306" r:id="rId12"/>
    <p:sldId id="308" r:id="rId13"/>
    <p:sldId id="310" r:id="rId14"/>
    <p:sldId id="312" r:id="rId15"/>
    <p:sldId id="314" r:id="rId16"/>
    <p:sldId id="316" r:id="rId17"/>
    <p:sldId id="318" r:id="rId18"/>
    <p:sldId id="320" r:id="rId19"/>
    <p:sldId id="324" r:id="rId20"/>
    <p:sldId id="264" r:id="rId21"/>
    <p:sldId id="322" r:id="rId22"/>
    <p:sldId id="326" r:id="rId23"/>
    <p:sldId id="267" r:id="rId24"/>
    <p:sldId id="288" r:id="rId25"/>
    <p:sldId id="291" r:id="rId26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258A5-E3EE-4F1E-A086-0D3FF7F06BE6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260D7-D523-468A-B0AD-0AD0AF9BDE0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6752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260D7-D523-468A-B0AD-0AD0AF9BDE08}" type="slidenum">
              <a:rPr lang="es-PE" smtClean="0">
                <a:solidFill>
                  <a:prstClr val="black"/>
                </a:solidFill>
              </a:rPr>
              <a:pPr/>
              <a:t>4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P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B80E0F9-0D62-4ED7-A176-2A789432320C}" type="datetimeFigureOut">
              <a:rPr lang="es-PE" smtClean="0"/>
              <a:t>07/03/2020</a:t>
            </a:fld>
            <a:endParaRPr lang="es-PE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PE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E1D82C8-F541-4233-A5D2-64D6AFF13C9A}" type="slidenum">
              <a:rPr lang="es-PE" smtClean="0"/>
              <a:t>‹Nº›</a:t>
            </a:fld>
            <a:endParaRPr lang="es-PE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AJAMARCA\MUJERES DE CAJAMARCA\38406493_1883972798327896_498878511338382950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sica-andina-instrumental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11560" y="980728"/>
            <a:ext cx="2592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6000" dirty="0">
                <a:solidFill>
                  <a:srgbClr val="7030A0"/>
                </a:solidFill>
              </a:rPr>
              <a:t> </a:t>
            </a:r>
            <a:r>
              <a:rPr lang="es-PE" sz="7200" b="1" dirty="0">
                <a:solidFill>
                  <a:srgbClr val="7030A0"/>
                </a:solidFill>
                <a:latin typeface="Brush Script MT" pitchFamily="66" charset="0"/>
              </a:rPr>
              <a:t>ser mujer una y otra vez</a:t>
            </a:r>
          </a:p>
        </p:txBody>
      </p:sp>
    </p:spTree>
    <p:extLst>
      <p:ext uri="{BB962C8B-B14F-4D97-AF65-F5344CB8AC3E}">
        <p14:creationId xmlns:p14="http://schemas.microsoft.com/office/powerpoint/2010/main" val="28084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CAJAMARCA\FOTOS\FRIDA CENTURIÓN LEÓ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143000"/>
            <a:ext cx="9134475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28042" y="48969"/>
            <a:ext cx="37444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i="1" dirty="0">
                <a:solidFill>
                  <a:srgbClr val="FF0000"/>
                </a:solidFill>
              </a:rPr>
              <a:t>mis ojos se han cansado </a:t>
            </a:r>
          </a:p>
          <a:p>
            <a:r>
              <a:rPr lang="es-PE" sz="2800" b="1" i="1" dirty="0">
                <a:solidFill>
                  <a:srgbClr val="FF0000"/>
                </a:solidFill>
              </a:rPr>
              <a:t>de mirar desde lejos</a:t>
            </a:r>
          </a:p>
          <a:p>
            <a:r>
              <a:rPr lang="es-PE" sz="2800" b="1" i="1" dirty="0">
                <a:solidFill>
                  <a:srgbClr val="FF0000"/>
                </a:solidFill>
              </a:rPr>
              <a:t>la historia de las </a:t>
            </a:r>
            <a:r>
              <a:rPr lang="es-PE" sz="2800" b="1" i="1" dirty="0" smtClean="0">
                <a:solidFill>
                  <a:srgbClr val="FF0000"/>
                </a:solidFill>
              </a:rPr>
              <a:t>mujeres,</a:t>
            </a:r>
            <a:endParaRPr lang="es-PE" sz="2800" b="1" i="1" dirty="0">
              <a:solidFill>
                <a:srgbClr val="FF0000"/>
              </a:solidFill>
            </a:endParaRPr>
          </a:p>
          <a:p>
            <a:r>
              <a:rPr lang="es-PE" sz="2800" b="1" i="1" dirty="0">
                <a:solidFill>
                  <a:srgbClr val="FF0000"/>
                </a:solidFill>
              </a:rPr>
              <a:t>contada por los hombres</a:t>
            </a:r>
          </a:p>
        </p:txBody>
      </p:sp>
    </p:spTree>
    <p:extLst>
      <p:ext uri="{BB962C8B-B14F-4D97-AF65-F5344CB8AC3E}">
        <p14:creationId xmlns:p14="http://schemas.microsoft.com/office/powerpoint/2010/main" val="24724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AJAMARCA\PINTORES\11138067_10206290640054573_749503813777205721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9"/>
            <a:ext cx="523209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580112" y="1196752"/>
            <a:ext cx="29523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>
                <a:solidFill>
                  <a:srgbClr val="7030A0"/>
                </a:solidFill>
              </a:rPr>
              <a:t>cuando cae la oración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alabamos al </a:t>
            </a:r>
            <a:r>
              <a:rPr lang="es-PE" sz="3200" b="1" i="1" dirty="0" smtClean="0">
                <a:solidFill>
                  <a:srgbClr val="7030A0"/>
                </a:solidFill>
              </a:rPr>
              <a:t>Señor,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no sé si nos escucha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no sé si nos </a:t>
            </a:r>
            <a:r>
              <a:rPr lang="es-PE" sz="3200" b="1" i="1" dirty="0" smtClean="0">
                <a:solidFill>
                  <a:srgbClr val="7030A0"/>
                </a:solidFill>
              </a:rPr>
              <a:t>entiende…</a:t>
            </a:r>
            <a:endParaRPr lang="es-PE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AJAMARCA\PINTORES\17759747_10212692380643565_273757276488102152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" y="30792"/>
            <a:ext cx="4643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292120" y="692696"/>
            <a:ext cx="2736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 smtClean="0">
                <a:solidFill>
                  <a:srgbClr val="7030A0"/>
                </a:solidFill>
              </a:rPr>
              <a:t>mientras</a:t>
            </a:r>
          </a:p>
          <a:p>
            <a:r>
              <a:rPr lang="es-PE" sz="3200" b="1" i="1" dirty="0" smtClean="0">
                <a:solidFill>
                  <a:srgbClr val="7030A0"/>
                </a:solidFill>
              </a:rPr>
              <a:t>lavamos </a:t>
            </a:r>
            <a:r>
              <a:rPr lang="es-PE" sz="3200" b="1" i="1" dirty="0">
                <a:solidFill>
                  <a:srgbClr val="7030A0"/>
                </a:solidFill>
              </a:rPr>
              <a:t>la </a:t>
            </a:r>
            <a:r>
              <a:rPr lang="es-PE" sz="3200" b="1" i="1" dirty="0" smtClean="0">
                <a:solidFill>
                  <a:srgbClr val="7030A0"/>
                </a:solidFill>
              </a:rPr>
              <a:t>ropa, 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sobando duro las </a:t>
            </a:r>
            <a:r>
              <a:rPr lang="es-PE" sz="3200" b="1" i="1" dirty="0" smtClean="0">
                <a:solidFill>
                  <a:srgbClr val="7030A0"/>
                </a:solidFill>
              </a:rPr>
              <a:t>penas,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tendemos las </a:t>
            </a:r>
            <a:r>
              <a:rPr lang="es-PE" sz="3200" b="1" i="1" dirty="0" smtClean="0">
                <a:solidFill>
                  <a:srgbClr val="7030A0"/>
                </a:solidFill>
              </a:rPr>
              <a:t>ilusiones,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que se espinan en las horas</a:t>
            </a:r>
          </a:p>
        </p:txBody>
      </p:sp>
    </p:spTree>
    <p:extLst>
      <p:ext uri="{BB962C8B-B14F-4D97-AF65-F5344CB8AC3E}">
        <p14:creationId xmlns:p14="http://schemas.microsoft.com/office/powerpoint/2010/main" val="1967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AJAMARCA\PINTORES\15095070_1279320078796946_58093818913135585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156176" y="1557052"/>
            <a:ext cx="259228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i="1" dirty="0">
                <a:solidFill>
                  <a:srgbClr val="FF0000"/>
                </a:solidFill>
              </a:rPr>
              <a:t>al ladito del </a:t>
            </a:r>
            <a:r>
              <a:rPr lang="es-PE" sz="2800" b="1" i="1" dirty="0" smtClean="0">
                <a:solidFill>
                  <a:srgbClr val="FF0000"/>
                </a:solidFill>
              </a:rPr>
              <a:t>alma,</a:t>
            </a:r>
            <a:endParaRPr lang="es-PE" sz="2800" b="1" i="1" dirty="0">
              <a:solidFill>
                <a:srgbClr val="FF0000"/>
              </a:solidFill>
            </a:endParaRPr>
          </a:p>
          <a:p>
            <a:r>
              <a:rPr lang="es-PE" sz="2800" b="1" i="1" dirty="0">
                <a:solidFill>
                  <a:srgbClr val="FF0000"/>
                </a:solidFill>
              </a:rPr>
              <a:t>el corazón se pone a </a:t>
            </a:r>
            <a:r>
              <a:rPr lang="es-PE" sz="2800" b="1" i="1" dirty="0" smtClean="0">
                <a:solidFill>
                  <a:srgbClr val="FF0000"/>
                </a:solidFill>
              </a:rPr>
              <a:t>cantar;</a:t>
            </a:r>
            <a:endParaRPr lang="es-PE" sz="2800" b="1" i="1" dirty="0">
              <a:solidFill>
                <a:srgbClr val="FF0000"/>
              </a:solidFill>
            </a:endParaRPr>
          </a:p>
          <a:p>
            <a:r>
              <a:rPr lang="es-PE" sz="2800" b="1" i="1" dirty="0" smtClean="0">
                <a:solidFill>
                  <a:srgbClr val="FF0000"/>
                </a:solidFill>
              </a:rPr>
              <a:t>remolinos  </a:t>
            </a:r>
            <a:r>
              <a:rPr lang="es-PE" sz="2800" b="1" i="1" dirty="0">
                <a:solidFill>
                  <a:srgbClr val="FF0000"/>
                </a:solidFill>
              </a:rPr>
              <a:t>las </a:t>
            </a:r>
            <a:r>
              <a:rPr lang="es-PE" sz="2800" b="1" i="1" dirty="0" smtClean="0">
                <a:solidFill>
                  <a:srgbClr val="FF0000"/>
                </a:solidFill>
              </a:rPr>
              <a:t>entrañas;</a:t>
            </a:r>
            <a:endParaRPr lang="es-PE" sz="2800" b="1" i="1" dirty="0">
              <a:solidFill>
                <a:srgbClr val="FF0000"/>
              </a:solidFill>
            </a:endParaRPr>
          </a:p>
          <a:p>
            <a:r>
              <a:rPr lang="es-PE" sz="2800" b="1" i="1" dirty="0" smtClean="0">
                <a:solidFill>
                  <a:srgbClr val="FF0000"/>
                </a:solidFill>
              </a:rPr>
              <a:t>tu </a:t>
            </a:r>
            <a:r>
              <a:rPr lang="es-PE" sz="2800" b="1" i="1" dirty="0">
                <a:solidFill>
                  <a:srgbClr val="FF0000"/>
                </a:solidFill>
              </a:rPr>
              <a:t>vida </a:t>
            </a:r>
            <a:r>
              <a:rPr lang="es-PE" sz="2800" b="1" i="1" dirty="0" smtClean="0">
                <a:solidFill>
                  <a:srgbClr val="FF0000"/>
                </a:solidFill>
              </a:rPr>
              <a:t> </a:t>
            </a:r>
            <a:r>
              <a:rPr lang="es-PE" sz="2800" b="1" i="1" dirty="0">
                <a:solidFill>
                  <a:srgbClr val="FF0000"/>
                </a:solidFill>
              </a:rPr>
              <a:t>en mis </a:t>
            </a:r>
            <a:r>
              <a:rPr lang="es-PE" sz="2800" b="1" i="1" dirty="0" smtClean="0">
                <a:solidFill>
                  <a:srgbClr val="FF0000"/>
                </a:solidFill>
              </a:rPr>
              <a:t>ojos , arde…</a:t>
            </a:r>
            <a:endParaRPr lang="es-PE" sz="2800" b="1" i="1" dirty="0">
              <a:solidFill>
                <a:srgbClr val="FF0000"/>
              </a:solidFill>
            </a:endParaRPr>
          </a:p>
          <a:p>
            <a:endParaRPr lang="es-P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AJAMARCA\FOTOS\ELIZABETH OLIVE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1092" y="692696"/>
            <a:ext cx="44090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>
                <a:solidFill>
                  <a:srgbClr val="FF0000"/>
                </a:solidFill>
              </a:rPr>
              <a:t>listas para </a:t>
            </a:r>
            <a:r>
              <a:rPr lang="es-PE" sz="3200" b="1" i="1" dirty="0" smtClean="0">
                <a:solidFill>
                  <a:srgbClr val="FF0000"/>
                </a:solidFill>
              </a:rPr>
              <a:t>encender,</a:t>
            </a:r>
            <a:endParaRPr lang="es-PE" sz="3200" b="1" i="1" dirty="0">
              <a:solidFill>
                <a:srgbClr val="FF0000"/>
              </a:solidFill>
            </a:endParaRPr>
          </a:p>
          <a:p>
            <a:r>
              <a:rPr lang="es-PE" sz="3200" b="1" i="1" dirty="0">
                <a:solidFill>
                  <a:srgbClr val="FF0000"/>
                </a:solidFill>
              </a:rPr>
              <a:t>la luna por nueve mes</a:t>
            </a:r>
            <a:r>
              <a:rPr lang="es-PE" sz="3200" b="1" i="1" dirty="0"/>
              <a:t>es</a:t>
            </a:r>
          </a:p>
        </p:txBody>
      </p:sp>
    </p:spTree>
    <p:extLst>
      <p:ext uri="{BB962C8B-B14F-4D97-AF65-F5344CB8AC3E}">
        <p14:creationId xmlns:p14="http://schemas.microsoft.com/office/powerpoint/2010/main" val="21344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AJAMARCA\PINTORES\GLORIA ESPINOZA UCEDA 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652120" y="346008"/>
            <a:ext cx="31683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i="1" dirty="0"/>
              <a:t>el amor abre su cueva</a:t>
            </a:r>
          </a:p>
          <a:p>
            <a:r>
              <a:rPr lang="es-PE" sz="2800" b="1" i="1" dirty="0"/>
              <a:t>y entran  los ladrones</a:t>
            </a:r>
          </a:p>
          <a:p>
            <a:r>
              <a:rPr lang="es-PE" sz="2800" b="1" i="1" dirty="0"/>
              <a:t>al centro de nuestro mundo</a:t>
            </a:r>
          </a:p>
          <a:p>
            <a:endParaRPr lang="es-PE" sz="2800" b="1" i="1" dirty="0"/>
          </a:p>
        </p:txBody>
      </p:sp>
    </p:spTree>
    <p:extLst>
      <p:ext uri="{BB962C8B-B14F-4D97-AF65-F5344CB8AC3E}">
        <p14:creationId xmlns:p14="http://schemas.microsoft.com/office/powerpoint/2010/main" val="24346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CAJAMARCA\FOTOS\JULIO MARTOS C  CLORINDA BECE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8"/>
            <a:ext cx="9144000" cy="684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520" y="3933056"/>
            <a:ext cx="36152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i="1" dirty="0">
                <a:solidFill>
                  <a:srgbClr val="FF0000"/>
                </a:solidFill>
              </a:rPr>
              <a:t>casarnos ante el </a:t>
            </a:r>
            <a:r>
              <a:rPr lang="es-PE" sz="2400" b="1" i="1" dirty="0" smtClean="0">
                <a:solidFill>
                  <a:srgbClr val="FF0000"/>
                </a:solidFill>
              </a:rPr>
              <a:t>juez,</a:t>
            </a:r>
            <a:endParaRPr lang="es-PE" sz="2400" b="1" i="1" dirty="0">
              <a:solidFill>
                <a:srgbClr val="FF0000"/>
              </a:solidFill>
            </a:endParaRPr>
          </a:p>
          <a:p>
            <a:r>
              <a:rPr lang="es-PE" sz="2400" b="1" i="1" dirty="0">
                <a:solidFill>
                  <a:srgbClr val="FF0000"/>
                </a:solidFill>
              </a:rPr>
              <a:t>ante Dios o vivir juntitos</a:t>
            </a:r>
          </a:p>
          <a:p>
            <a:r>
              <a:rPr lang="es-PE" sz="2400" b="1" i="1" dirty="0">
                <a:solidFill>
                  <a:srgbClr val="FF0000"/>
                </a:solidFill>
              </a:rPr>
              <a:t>hasta que el juramento</a:t>
            </a:r>
          </a:p>
          <a:p>
            <a:r>
              <a:rPr lang="es-PE" sz="2400" b="1" i="1" dirty="0">
                <a:solidFill>
                  <a:srgbClr val="FF0000"/>
                </a:solidFill>
              </a:rPr>
              <a:t>se acabe entre las cenizas</a:t>
            </a:r>
          </a:p>
          <a:p>
            <a:r>
              <a:rPr lang="es-PE" sz="2400" b="1" i="1" dirty="0">
                <a:solidFill>
                  <a:srgbClr val="FF0000"/>
                </a:solidFill>
              </a:rPr>
              <a:t>o dure para siempre</a:t>
            </a:r>
          </a:p>
        </p:txBody>
      </p:sp>
    </p:spTree>
    <p:extLst>
      <p:ext uri="{BB962C8B-B14F-4D97-AF65-F5344CB8AC3E}">
        <p14:creationId xmlns:p14="http://schemas.microsoft.com/office/powerpoint/2010/main" val="5013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CAJAMARCA\FOTOS\D MARCELA OLIV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355976" y="46687"/>
            <a:ext cx="49685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conversando, conversando</a:t>
            </a:r>
          </a:p>
          <a:p>
            <a:r>
              <a:rPr lang="es-PE" sz="28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 vida es qué bonita</a:t>
            </a:r>
          </a:p>
          <a:p>
            <a:r>
              <a:rPr lang="es-PE" sz="28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ya no andamos solas</a:t>
            </a:r>
          </a:p>
          <a:p>
            <a:r>
              <a:rPr lang="es-PE" sz="2800" b="1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ahora podemos juntarnos</a:t>
            </a:r>
          </a:p>
          <a:p>
            <a:endParaRPr lang="es-PE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3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CAJAMARCA\FOTOS\MADRE CAJACHA P COR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878865" y="544522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3200" b="1" i="1" dirty="0" smtClean="0"/>
              <a:t>¡la </a:t>
            </a:r>
            <a:r>
              <a:rPr lang="es-PE" sz="3200" b="1" i="1" dirty="0"/>
              <a:t>vida pare tristezas</a:t>
            </a:r>
          </a:p>
          <a:p>
            <a:r>
              <a:rPr lang="es-PE" sz="3200" b="1" i="1" dirty="0"/>
              <a:t>pero también </a:t>
            </a:r>
            <a:r>
              <a:rPr lang="es-PE" sz="3200" b="1" i="1" dirty="0" smtClean="0"/>
              <a:t>alegrías!</a:t>
            </a:r>
            <a:endParaRPr lang="es-PE" sz="3200" b="1" i="1" dirty="0"/>
          </a:p>
        </p:txBody>
      </p:sp>
    </p:spTree>
    <p:extLst>
      <p:ext uri="{BB962C8B-B14F-4D97-AF65-F5344CB8AC3E}">
        <p14:creationId xmlns:p14="http://schemas.microsoft.com/office/powerpoint/2010/main" val="14134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AJAMARCA\PINTORES\EL RAPTO 2010 A ZEVALLOS DANY 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868144" y="1473746"/>
            <a:ext cx="27363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i="1" dirty="0"/>
              <a:t>la mujer abre </a:t>
            </a:r>
            <a:r>
              <a:rPr lang="es-PE" sz="2800" b="1" i="1" dirty="0" smtClean="0"/>
              <a:t>el </a:t>
            </a:r>
            <a:r>
              <a:rPr lang="es-PE" sz="2800" b="1" i="1" dirty="0"/>
              <a:t>vientre</a:t>
            </a:r>
          </a:p>
          <a:p>
            <a:r>
              <a:rPr lang="es-PE" sz="2800" b="1" i="1" dirty="0"/>
              <a:t>le </a:t>
            </a:r>
            <a:r>
              <a:rPr lang="es-PE" sz="2800" b="1" i="1" dirty="0" smtClean="0"/>
              <a:t>brilla </a:t>
            </a:r>
            <a:r>
              <a:rPr lang="es-PE" sz="2800" b="1" i="1" dirty="0"/>
              <a:t>el hijo entre los </a:t>
            </a:r>
            <a:r>
              <a:rPr lang="es-PE" sz="2800" b="1" i="1" dirty="0" smtClean="0"/>
              <a:t>brazos,</a:t>
            </a:r>
            <a:endParaRPr lang="es-PE" sz="2800" b="1" i="1" dirty="0"/>
          </a:p>
          <a:p>
            <a:r>
              <a:rPr lang="es-PE" sz="2800" b="1" i="1" dirty="0"/>
              <a:t>fugitivo de la </a:t>
            </a:r>
            <a:r>
              <a:rPr lang="es-PE" sz="2800" b="1" i="1" dirty="0" smtClean="0"/>
              <a:t>noche,</a:t>
            </a:r>
            <a:endParaRPr lang="es-PE" sz="2800" b="1" i="1" dirty="0"/>
          </a:p>
          <a:p>
            <a:r>
              <a:rPr lang="es-PE" sz="2800" b="1" i="1" dirty="0"/>
              <a:t>madre sola!!!!!!</a:t>
            </a:r>
          </a:p>
        </p:txBody>
      </p:sp>
    </p:spTree>
    <p:extLst>
      <p:ext uri="{BB962C8B-B14F-4D97-AF65-F5344CB8AC3E}">
        <p14:creationId xmlns:p14="http://schemas.microsoft.com/office/powerpoint/2010/main" val="36913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AJAMARCA\PINTORES\14642243_1257823054263760_51498042951822835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907704" y="5517232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600" b="1" i="1" dirty="0">
                <a:solidFill>
                  <a:srgbClr val="7030A0"/>
                </a:solidFill>
              </a:rPr>
              <a:t>transitar solas </a:t>
            </a:r>
            <a:r>
              <a:rPr lang="es-PE" sz="3600" b="1" i="1" dirty="0" smtClean="0">
                <a:solidFill>
                  <a:srgbClr val="7030A0"/>
                </a:solidFill>
              </a:rPr>
              <a:t>la cumbre,</a:t>
            </a:r>
            <a:endParaRPr lang="es-PE" sz="3600" b="1" i="1" dirty="0">
              <a:solidFill>
                <a:srgbClr val="7030A0"/>
              </a:solidFill>
            </a:endParaRPr>
          </a:p>
          <a:p>
            <a:r>
              <a:rPr lang="es-PE" sz="3600" b="1" i="1" dirty="0">
                <a:solidFill>
                  <a:srgbClr val="7030A0"/>
                </a:solidFill>
              </a:rPr>
              <a:t>cuesta todavía</a:t>
            </a:r>
          </a:p>
        </p:txBody>
      </p:sp>
    </p:spTree>
    <p:extLst>
      <p:ext uri="{BB962C8B-B14F-4D97-AF65-F5344CB8AC3E}">
        <p14:creationId xmlns:p14="http://schemas.microsoft.com/office/powerpoint/2010/main" val="319388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AJAMARCA\FOTOS\ALMUERZO MA LUISA URTEAGA 2 JUL 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580112" y="1484784"/>
            <a:ext cx="31952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>
                <a:solidFill>
                  <a:srgbClr val="7030A0"/>
                </a:solidFill>
              </a:rPr>
              <a:t>y aunque el crepúsculo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se asiente en nuestra </a:t>
            </a:r>
            <a:r>
              <a:rPr lang="es-PE" sz="3200" b="1" i="1" dirty="0" smtClean="0">
                <a:solidFill>
                  <a:srgbClr val="7030A0"/>
                </a:solidFill>
              </a:rPr>
              <a:t>casa,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florecen   </a:t>
            </a:r>
            <a:r>
              <a:rPr lang="es-PE" sz="3200" b="1" i="1" dirty="0" smtClean="0">
                <a:solidFill>
                  <a:srgbClr val="7030A0"/>
                </a:solidFill>
              </a:rPr>
              <a:t>amapolas,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y los versos de mi alma</a:t>
            </a:r>
          </a:p>
        </p:txBody>
      </p:sp>
    </p:spTree>
    <p:extLst>
      <p:ext uri="{BB962C8B-B14F-4D97-AF65-F5344CB8AC3E}">
        <p14:creationId xmlns:p14="http://schemas.microsoft.com/office/powerpoint/2010/main" val="39806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CAJAMARCA\FOTOS\MARYL STRE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8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CAJAMARCA\PINTORES\YMA SUMAC XJOAN ALFA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12596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7544" y="1412776"/>
            <a:ext cx="28083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 smtClean="0">
                <a:solidFill>
                  <a:srgbClr val="7030A0"/>
                </a:solidFill>
              </a:rPr>
              <a:t>ave </a:t>
            </a:r>
            <a:r>
              <a:rPr lang="es-PE" sz="3200" b="1" i="1" dirty="0">
                <a:solidFill>
                  <a:srgbClr val="7030A0"/>
                </a:solidFill>
              </a:rPr>
              <a:t>canora abre </a:t>
            </a:r>
            <a:r>
              <a:rPr lang="es-PE" sz="3200" b="1" i="1" dirty="0" smtClean="0">
                <a:solidFill>
                  <a:srgbClr val="7030A0"/>
                </a:solidFill>
              </a:rPr>
              <a:t>tu </a:t>
            </a:r>
            <a:r>
              <a:rPr lang="es-PE" sz="3200" b="1" i="1" dirty="0">
                <a:solidFill>
                  <a:srgbClr val="7030A0"/>
                </a:solidFill>
              </a:rPr>
              <a:t>canto</a:t>
            </a:r>
          </a:p>
          <a:p>
            <a:r>
              <a:rPr lang="es-PE" sz="3200" b="1" i="1" dirty="0" smtClean="0">
                <a:solidFill>
                  <a:srgbClr val="7030A0"/>
                </a:solidFill>
              </a:rPr>
              <a:t>surca </a:t>
            </a:r>
            <a:r>
              <a:rPr lang="es-PE" sz="3200" b="1" i="1" dirty="0">
                <a:solidFill>
                  <a:srgbClr val="7030A0"/>
                </a:solidFill>
              </a:rPr>
              <a:t>océanos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“si se calla el cantor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calla la vida”</a:t>
            </a:r>
          </a:p>
        </p:txBody>
      </p:sp>
    </p:spTree>
    <p:extLst>
      <p:ext uri="{BB962C8B-B14F-4D97-AF65-F5344CB8AC3E}">
        <p14:creationId xmlns:p14="http://schemas.microsoft.com/office/powerpoint/2010/main" val="2122749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AJAMARCA\FOTOS\ARTESANÍAS DE SAN MIGU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88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620688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800" b="1" i="1" dirty="0">
                <a:solidFill>
                  <a:srgbClr val="FFFF00"/>
                </a:solidFill>
              </a:rPr>
              <a:t>las manos se </a:t>
            </a:r>
            <a:r>
              <a:rPr lang="es-PE" sz="2800" b="1" i="1" dirty="0" smtClean="0">
                <a:solidFill>
                  <a:srgbClr val="FFFF00"/>
                </a:solidFill>
              </a:rPr>
              <a:t>mueven, urdiendo maravillas</a:t>
            </a:r>
            <a:endParaRPr lang="es-PE" sz="2800" b="1" i="1" dirty="0">
              <a:solidFill>
                <a:srgbClr val="FFFF00"/>
              </a:solidFill>
            </a:endParaRPr>
          </a:p>
          <a:p>
            <a:r>
              <a:rPr lang="es-PE" sz="2800" b="1" i="1" dirty="0">
                <a:solidFill>
                  <a:srgbClr val="FFFF00"/>
                </a:solidFill>
              </a:rPr>
              <a:t>bordando el </a:t>
            </a:r>
            <a:r>
              <a:rPr lang="es-PE" sz="2800" b="1" i="1" dirty="0" err="1" smtClean="0">
                <a:solidFill>
                  <a:srgbClr val="FFFF00"/>
                </a:solidFill>
              </a:rPr>
              <a:t>botoncito,abierto</a:t>
            </a:r>
            <a:r>
              <a:rPr lang="es-PE" sz="2800" b="1" i="1" dirty="0" smtClean="0">
                <a:solidFill>
                  <a:srgbClr val="FFFF00"/>
                </a:solidFill>
              </a:rPr>
              <a:t> </a:t>
            </a:r>
            <a:r>
              <a:rPr lang="es-PE" sz="2800" b="1" i="1" dirty="0">
                <a:solidFill>
                  <a:srgbClr val="FFFF00"/>
                </a:solidFill>
              </a:rPr>
              <a:t>en el jardín</a:t>
            </a:r>
          </a:p>
          <a:p>
            <a:r>
              <a:rPr lang="es-PE" sz="2800" b="1" i="1" dirty="0">
                <a:solidFill>
                  <a:srgbClr val="FFFF00"/>
                </a:solidFill>
              </a:rPr>
              <a:t>de  </a:t>
            </a:r>
            <a:r>
              <a:rPr lang="es-PE" sz="2800" b="1" i="1" dirty="0" err="1">
                <a:solidFill>
                  <a:srgbClr val="FFFF00"/>
                </a:solidFill>
              </a:rPr>
              <a:t>illauas</a:t>
            </a:r>
            <a:r>
              <a:rPr lang="es-PE" sz="2800" b="1" i="1" dirty="0">
                <a:solidFill>
                  <a:srgbClr val="FFFF00"/>
                </a:solidFill>
              </a:rPr>
              <a:t> y  </a:t>
            </a:r>
            <a:r>
              <a:rPr lang="es-PE" sz="2800" b="1" i="1" dirty="0" smtClean="0">
                <a:solidFill>
                  <a:srgbClr val="FFFF00"/>
                </a:solidFill>
              </a:rPr>
              <a:t>de vientos</a:t>
            </a:r>
            <a:endParaRPr lang="es-PE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02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AJAMARCA\PINTORES\ESPERANZA DE FUEGO EVER 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4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868144" y="1412776"/>
            <a:ext cx="25922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>
                <a:solidFill>
                  <a:srgbClr val="7030A0"/>
                </a:solidFill>
              </a:rPr>
              <a:t>y defienden el </a:t>
            </a:r>
            <a:r>
              <a:rPr lang="es-PE" sz="3200" b="1" i="1" dirty="0" smtClean="0">
                <a:solidFill>
                  <a:srgbClr val="7030A0"/>
                </a:solidFill>
              </a:rPr>
              <a:t>agua,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con fervor </a:t>
            </a:r>
            <a:r>
              <a:rPr lang="es-PE" sz="3200" b="1" i="1" dirty="0" smtClean="0">
                <a:solidFill>
                  <a:srgbClr val="7030A0"/>
                </a:solidFill>
              </a:rPr>
              <a:t>encendido,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que toma en su pincel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del universo el pintor</a:t>
            </a:r>
          </a:p>
        </p:txBody>
      </p:sp>
    </p:spTree>
    <p:extLst>
      <p:ext uri="{BB962C8B-B14F-4D97-AF65-F5344CB8AC3E}">
        <p14:creationId xmlns:p14="http://schemas.microsoft.com/office/powerpoint/2010/main" val="3741343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CAJAMARCA\PINTORES\GLORIAAA ESPINO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1"/>
            <a:ext cx="6444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6" y="980728"/>
            <a:ext cx="216024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6600" b="1" dirty="0">
                <a:solidFill>
                  <a:srgbClr val="7030A0"/>
                </a:solidFill>
                <a:latin typeface="Brush Script MT" pitchFamily="66" charset="0"/>
              </a:rPr>
              <a:t>hasta </a:t>
            </a:r>
            <a:endParaRPr lang="es-PE" sz="6600" b="1" dirty="0" smtClean="0">
              <a:solidFill>
                <a:srgbClr val="7030A0"/>
              </a:solidFill>
              <a:latin typeface="Brush Script MT" pitchFamily="66" charset="0"/>
            </a:endParaRPr>
          </a:p>
          <a:p>
            <a:r>
              <a:rPr lang="es-PE" sz="6600" b="1" dirty="0" smtClean="0">
                <a:solidFill>
                  <a:srgbClr val="7030A0"/>
                </a:solidFill>
                <a:latin typeface="Brush Script MT" pitchFamily="66" charset="0"/>
              </a:rPr>
              <a:t>la </a:t>
            </a:r>
          </a:p>
          <a:p>
            <a:r>
              <a:rPr lang="es-PE" sz="6600" b="1" dirty="0" smtClean="0">
                <a:solidFill>
                  <a:srgbClr val="7030A0"/>
                </a:solidFill>
                <a:latin typeface="Brush Script MT" pitchFamily="66" charset="0"/>
              </a:rPr>
              <a:t>victoria </a:t>
            </a:r>
          </a:p>
          <a:p>
            <a:r>
              <a:rPr lang="es-PE" sz="6600" b="1" dirty="0" smtClean="0">
                <a:solidFill>
                  <a:srgbClr val="7030A0"/>
                </a:solidFill>
                <a:latin typeface="Brush Script MT" pitchFamily="66" charset="0"/>
              </a:rPr>
              <a:t>final</a:t>
            </a:r>
            <a:endParaRPr lang="es-PE" sz="6600" b="1" dirty="0">
              <a:solidFill>
                <a:srgbClr val="7030A0"/>
              </a:solidFill>
              <a:latin typeface="Brush Script MT" pitchFamily="66" charset="0"/>
            </a:endParaRP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5841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CAJAMARCA\FOTOS\ALUMBRANDO LA DISTANIA NAMORA C BOUTI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835696" y="5745450"/>
            <a:ext cx="7025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4000" b="1" i="1" dirty="0">
                <a:solidFill>
                  <a:srgbClr val="7030A0"/>
                </a:solidFill>
              </a:rPr>
              <a:t>somos candil o sombra???</a:t>
            </a:r>
          </a:p>
        </p:txBody>
      </p:sp>
    </p:spTree>
    <p:extLst>
      <p:ext uri="{BB962C8B-B14F-4D97-AF65-F5344CB8AC3E}">
        <p14:creationId xmlns:p14="http://schemas.microsoft.com/office/powerpoint/2010/main" val="4735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AJAMARCA\FOTOS\22851798_1690335427705350_701681807416887064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359145" y="472514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2800" b="1" i="1" dirty="0">
                <a:solidFill>
                  <a:srgbClr val="FFFF00"/>
                </a:solidFill>
              </a:rPr>
              <a:t>cuánto nos has costado</a:t>
            </a:r>
          </a:p>
          <a:p>
            <a:r>
              <a:rPr lang="es-PE" sz="2800" b="1" i="1" dirty="0">
                <a:solidFill>
                  <a:srgbClr val="FFFF00"/>
                </a:solidFill>
              </a:rPr>
              <a:t>leer, escribir, votar</a:t>
            </a:r>
          </a:p>
          <a:p>
            <a:r>
              <a:rPr lang="es-PE" sz="2800" b="1" i="1" dirty="0">
                <a:solidFill>
                  <a:srgbClr val="FFFF00"/>
                </a:solidFill>
              </a:rPr>
              <a:t>llegar a la </a:t>
            </a:r>
            <a:r>
              <a:rPr lang="es-PE" sz="2800" b="1" i="1" dirty="0" smtClean="0">
                <a:solidFill>
                  <a:srgbClr val="FFFF00"/>
                </a:solidFill>
              </a:rPr>
              <a:t>universidad,</a:t>
            </a:r>
            <a:endParaRPr lang="es-PE" sz="2800" b="1" i="1" dirty="0">
              <a:solidFill>
                <a:srgbClr val="FFFF00"/>
              </a:solidFill>
            </a:endParaRPr>
          </a:p>
          <a:p>
            <a:r>
              <a:rPr lang="es-PE" sz="2800" b="1" i="1" dirty="0">
                <a:solidFill>
                  <a:srgbClr val="FFFF00"/>
                </a:solidFill>
              </a:rPr>
              <a:t>ser libres ciudadanas</a:t>
            </a:r>
          </a:p>
        </p:txBody>
      </p:sp>
    </p:spTree>
    <p:extLst>
      <p:ext uri="{BB962C8B-B14F-4D97-AF65-F5344CB8AC3E}">
        <p14:creationId xmlns:p14="http://schemas.microsoft.com/office/powerpoint/2010/main" val="7694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AJAMARCA\FOTOS\A GUERRERO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131840" y="908720"/>
            <a:ext cx="4499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>
                <a:solidFill>
                  <a:srgbClr val="7030A0"/>
                </a:solidFill>
              </a:rPr>
              <a:t>qué difícil abrir las alas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en medio de la bruma 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y la violencia</a:t>
            </a:r>
          </a:p>
        </p:txBody>
      </p:sp>
    </p:spTree>
    <p:extLst>
      <p:ext uri="{BB962C8B-B14F-4D97-AF65-F5344CB8AC3E}">
        <p14:creationId xmlns:p14="http://schemas.microsoft.com/office/powerpoint/2010/main" val="15180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 imagen puede contener: 1 pers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76" y="0"/>
            <a:ext cx="6747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2" y="1196752"/>
            <a:ext cx="22052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>
                <a:solidFill>
                  <a:srgbClr val="7030A0"/>
                </a:solidFill>
              </a:rPr>
              <a:t>¿con qué color vestir 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la piel de mis derechos?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9496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imagen puede contener: 1 persona, sombrero, niños y ex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1884" cy="695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300192" y="836712"/>
            <a:ext cx="26642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>
                <a:solidFill>
                  <a:srgbClr val="7030A0"/>
                </a:solidFill>
              </a:rPr>
              <a:t>y nosotras? quedarnos 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en el campo con las </a:t>
            </a:r>
            <a:r>
              <a:rPr lang="es-PE" sz="3200" b="1" i="1" dirty="0" smtClean="0">
                <a:solidFill>
                  <a:srgbClr val="7030A0"/>
                </a:solidFill>
              </a:rPr>
              <a:t>ovejas,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o bajar a la ciudad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y vestirnos a la moda?</a:t>
            </a:r>
          </a:p>
        </p:txBody>
      </p:sp>
    </p:spTree>
    <p:extLst>
      <p:ext uri="{BB962C8B-B14F-4D97-AF65-F5344CB8AC3E}">
        <p14:creationId xmlns:p14="http://schemas.microsoft.com/office/powerpoint/2010/main" val="42725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AJAMARCA\FOTOS\C ANGELA BRAVO DE CUBAS PISADIAB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1886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2800" b="1" i="1" dirty="0">
                <a:solidFill>
                  <a:srgbClr val="FFFF00"/>
                </a:solidFill>
              </a:rPr>
              <a:t>ardua lucha ser madres</a:t>
            </a:r>
          </a:p>
          <a:p>
            <a:r>
              <a:rPr lang="es-PE" sz="2800" b="1" i="1" dirty="0">
                <a:solidFill>
                  <a:srgbClr val="FFFF00"/>
                </a:solidFill>
              </a:rPr>
              <a:t>de hijos sin destino</a:t>
            </a:r>
          </a:p>
          <a:p>
            <a:r>
              <a:rPr lang="es-PE" sz="2800" b="1" i="1" dirty="0" smtClean="0">
                <a:solidFill>
                  <a:srgbClr val="FFFF00"/>
                </a:solidFill>
              </a:rPr>
              <a:t>obreras </a:t>
            </a:r>
            <a:r>
              <a:rPr lang="es-PE" sz="2800" b="1" i="1" dirty="0">
                <a:solidFill>
                  <a:srgbClr val="FFFF00"/>
                </a:solidFill>
              </a:rPr>
              <a:t>sin salario</a:t>
            </a:r>
          </a:p>
          <a:p>
            <a:r>
              <a:rPr lang="es-PE" sz="2800" b="1" i="1" dirty="0" smtClean="0">
                <a:solidFill>
                  <a:srgbClr val="FFFF00"/>
                </a:solidFill>
              </a:rPr>
              <a:t>mujeres </a:t>
            </a:r>
            <a:r>
              <a:rPr lang="es-PE" sz="2800" b="1" i="1" dirty="0">
                <a:solidFill>
                  <a:srgbClr val="FFFF00"/>
                </a:solidFill>
              </a:rPr>
              <a:t>surcando</a:t>
            </a:r>
          </a:p>
          <a:p>
            <a:r>
              <a:rPr lang="es-PE" sz="2800" b="1" i="1" dirty="0">
                <a:solidFill>
                  <a:srgbClr val="FFFF00"/>
                </a:solidFill>
              </a:rPr>
              <a:t>el río turbulento…</a:t>
            </a:r>
          </a:p>
        </p:txBody>
      </p:sp>
    </p:spTree>
    <p:extLst>
      <p:ext uri="{BB962C8B-B14F-4D97-AF65-F5344CB8AC3E}">
        <p14:creationId xmlns:p14="http://schemas.microsoft.com/office/powerpoint/2010/main" val="371050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AJAMARCA\FOTOS\D DANIEL CUB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" y="-29936"/>
            <a:ext cx="5934970" cy="68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427764" y="764704"/>
            <a:ext cx="23927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i="1" dirty="0">
                <a:solidFill>
                  <a:srgbClr val="7030A0"/>
                </a:solidFill>
              </a:rPr>
              <a:t>cae la sombra entre los </a:t>
            </a:r>
            <a:r>
              <a:rPr lang="es-PE" sz="3200" b="1" i="1" dirty="0" smtClean="0">
                <a:solidFill>
                  <a:srgbClr val="7030A0"/>
                </a:solidFill>
              </a:rPr>
              <a:t>pies,</a:t>
            </a:r>
            <a:endParaRPr lang="es-PE" sz="3200" b="1" i="1" dirty="0">
              <a:solidFill>
                <a:srgbClr val="7030A0"/>
              </a:solidFill>
            </a:endParaRPr>
          </a:p>
          <a:p>
            <a:r>
              <a:rPr lang="es-PE" sz="3200" b="1" i="1" dirty="0">
                <a:solidFill>
                  <a:srgbClr val="7030A0"/>
                </a:solidFill>
              </a:rPr>
              <a:t>enredado el laberinto</a:t>
            </a:r>
          </a:p>
          <a:p>
            <a:r>
              <a:rPr lang="es-PE" sz="3200" b="1" i="1" dirty="0" smtClean="0">
                <a:solidFill>
                  <a:srgbClr val="7030A0"/>
                </a:solidFill>
              </a:rPr>
              <a:t>de </a:t>
            </a:r>
            <a:r>
              <a:rPr lang="es-PE" sz="3200" b="1" i="1" dirty="0">
                <a:solidFill>
                  <a:srgbClr val="7030A0"/>
                </a:solidFill>
              </a:rPr>
              <a:t>h</a:t>
            </a:r>
            <a:r>
              <a:rPr lang="es-PE" sz="3200" b="1" i="1" dirty="0" smtClean="0">
                <a:solidFill>
                  <a:srgbClr val="7030A0"/>
                </a:solidFill>
              </a:rPr>
              <a:t>ilos, </a:t>
            </a:r>
          </a:p>
          <a:p>
            <a:r>
              <a:rPr lang="es-PE" sz="3200" b="1" i="1" dirty="0" smtClean="0">
                <a:solidFill>
                  <a:srgbClr val="7030A0"/>
                </a:solidFill>
              </a:rPr>
              <a:t>que </a:t>
            </a:r>
            <a:r>
              <a:rPr lang="es-PE" sz="3200" b="1" i="1" dirty="0">
                <a:solidFill>
                  <a:srgbClr val="7030A0"/>
                </a:solidFill>
              </a:rPr>
              <a:t>hila</a:t>
            </a:r>
          </a:p>
          <a:p>
            <a:r>
              <a:rPr lang="es-PE" sz="3200" b="1" i="1" dirty="0">
                <a:solidFill>
                  <a:srgbClr val="7030A0"/>
                </a:solidFill>
              </a:rPr>
              <a:t>en oración contrita</a:t>
            </a:r>
          </a:p>
        </p:txBody>
      </p:sp>
    </p:spTree>
    <p:extLst>
      <p:ext uri="{BB962C8B-B14F-4D97-AF65-F5344CB8AC3E}">
        <p14:creationId xmlns:p14="http://schemas.microsoft.com/office/powerpoint/2010/main" val="37406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292</TotalTime>
  <Words>367</Words>
  <Application>Microsoft Office PowerPoint</Application>
  <PresentationFormat>Presentación en pantalla (4:3)</PresentationFormat>
  <Paragraphs>84</Paragraphs>
  <Slides>25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Papel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SOCORRO</dc:creator>
  <cp:lastModifiedBy>SOCORRO</cp:lastModifiedBy>
  <cp:revision>28</cp:revision>
  <dcterms:created xsi:type="dcterms:W3CDTF">2020-03-06T07:57:32Z</dcterms:created>
  <dcterms:modified xsi:type="dcterms:W3CDTF">2020-03-08T04:22:49Z</dcterms:modified>
</cp:coreProperties>
</file>